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72" r:id="rId14"/>
    <p:sldId id="268" r:id="rId15"/>
    <p:sldId id="270" r:id="rId16"/>
    <p:sldId id="273" r:id="rId17"/>
    <p:sldId id="277" r:id="rId18"/>
    <p:sldId id="276" r:id="rId19"/>
    <p:sldId id="275" r:id="rId20"/>
    <p:sldId id="269" r:id="rId21"/>
    <p:sldId id="271" r:id="rId22"/>
    <p:sldId id="278" r:id="rId23"/>
    <p:sldId id="279" r:id="rId24"/>
    <p:sldId id="280" r:id="rId25"/>
    <p:sldId id="281" r:id="rId26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E0EF"/>
    <a:srgbClr val="AFC7E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bsd-st2115-hs.cbstudent.org\STH_SHARES\KOTT\STU_SHARE\final%20projec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autoTitleDeleted val="1"/>
    <c:plotArea>
      <c:layout/>
      <c:pieChart>
        <c:varyColors val="1"/>
        <c:ser>
          <c:idx val="0"/>
          <c:order val="0"/>
          <c:dLbls>
            <c:showVal val="1"/>
            <c:showCatName val="1"/>
            <c:showLeaderLines val="1"/>
          </c:dLbls>
          <c:cat>
            <c:strRef>
              <c:f>Sheet1!$G$2:$K$2</c:f>
              <c:strCache>
                <c:ptCount val="5"/>
                <c:pt idx="0">
                  <c:v>Nike</c:v>
                </c:pt>
                <c:pt idx="1">
                  <c:v>Adidas</c:v>
                </c:pt>
                <c:pt idx="2">
                  <c:v>NewBalance</c:v>
                </c:pt>
                <c:pt idx="3">
                  <c:v>Under Armour</c:v>
                </c:pt>
                <c:pt idx="4">
                  <c:v>Reebok</c:v>
                </c:pt>
              </c:strCache>
            </c:strRef>
          </c:cat>
          <c:val>
            <c:numRef>
              <c:f>Sheet1!$G$3:$K$3</c:f>
              <c:numCache>
                <c:formatCode>General</c:formatCode>
                <c:ptCount val="5"/>
                <c:pt idx="0">
                  <c:v>37</c:v>
                </c:pt>
                <c:pt idx="1">
                  <c:v>14</c:v>
                </c:pt>
                <c:pt idx="2">
                  <c:v>2</c:v>
                </c:pt>
                <c:pt idx="3">
                  <c:v>5</c:v>
                </c:pt>
                <c:pt idx="4">
                  <c:v>2</c:v>
                </c:pt>
              </c:numCache>
            </c:numRef>
          </c:val>
        </c:ser>
        <c:dLbls>
          <c:showVal val="1"/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F04860-D0CA-49CB-A919-60711C56C2AC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DF290-A1D3-44A8-8175-65C0EF48BE9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8383A-832F-4500-8F2C-361D25E2233D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6FCE1E-05D1-40EE-844E-3CEB9F75C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FCE1E-05D1-40EE-844E-3CEB9F75CC5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59E009E-BFFE-4BDF-BBB5-FBBD9110DB2D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05820CF-DBC6-469D-A44B-079C7F2CD1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9E009E-BFFE-4BDF-BBB5-FBBD9110DB2D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5820CF-DBC6-469D-A44B-079C7F2CD1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9E009E-BFFE-4BDF-BBB5-FBBD9110DB2D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5820CF-DBC6-469D-A44B-079C7F2CD1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9E009E-BFFE-4BDF-BBB5-FBBD9110DB2D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5820CF-DBC6-469D-A44B-079C7F2CD1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9E009E-BFFE-4BDF-BBB5-FBBD9110DB2D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5820CF-DBC6-469D-A44B-079C7F2CD1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9E009E-BFFE-4BDF-BBB5-FBBD9110DB2D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5820CF-DBC6-469D-A44B-079C7F2CD1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9E009E-BFFE-4BDF-BBB5-FBBD9110DB2D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5820CF-DBC6-469D-A44B-079C7F2CD1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9E009E-BFFE-4BDF-BBB5-FBBD9110DB2D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5820CF-DBC6-469D-A44B-079C7F2CD1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9E009E-BFFE-4BDF-BBB5-FBBD9110DB2D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5820CF-DBC6-469D-A44B-079C7F2CD1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59E009E-BFFE-4BDF-BBB5-FBBD9110DB2D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5820CF-DBC6-469D-A44B-079C7F2CD1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59E009E-BFFE-4BDF-BBB5-FBBD9110DB2D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05820CF-DBC6-469D-A44B-079C7F2CD1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59E009E-BFFE-4BDF-BBB5-FBBD9110DB2D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05820CF-DBC6-469D-A44B-079C7F2CD1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lenbrook225.org/south/Athletics/GirlsTeamPages/GirlsSoccer/PublishingImages/nc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533400"/>
            <a:ext cx="5791200" cy="583496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7640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tx1"/>
                </a:solidFill>
              </a:rPr>
              <a:t>Division 1 College Sponsors</a:t>
            </a:r>
            <a:endParaRPr lang="en-US" sz="5400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6172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Dan Wasson and Tom Mallon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danpankraz.files.wordpress.com/2009/08/nike_swoo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181600"/>
            <a:ext cx="2053465" cy="993219"/>
          </a:xfrm>
          <a:prstGeom prst="rect">
            <a:avLst/>
          </a:prstGeom>
          <a:noFill/>
        </p:spPr>
      </p:pic>
      <p:pic>
        <p:nvPicPr>
          <p:cNvPr id="1030" name="Picture 6" descr="http://vouchercodes.ca/wp-content/uploads/2010/04/reebok-logo.gif"/>
          <p:cNvPicPr>
            <a:picLocks noChangeAspect="1" noChangeArrowheads="1"/>
          </p:cNvPicPr>
          <p:nvPr/>
        </p:nvPicPr>
        <p:blipFill>
          <a:blip r:embed="rId4" cstate="print"/>
          <a:srcRect t="39583" b="34417"/>
          <a:stretch>
            <a:fillRect/>
          </a:stretch>
        </p:blipFill>
        <p:spPr bwMode="auto">
          <a:xfrm>
            <a:off x="3276600" y="0"/>
            <a:ext cx="2743200" cy="713232"/>
          </a:xfrm>
          <a:prstGeom prst="rect">
            <a:avLst/>
          </a:prstGeom>
          <a:noFill/>
        </p:spPr>
      </p:pic>
      <p:pic>
        <p:nvPicPr>
          <p:cNvPr id="1032" name="Picture 8" descr="http://upload.wikimedia.org/wikipedia/commons/thumb/2/20/Adidas_Logo.svg/562px-Adidas_Logo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152400"/>
            <a:ext cx="1905000" cy="1267740"/>
          </a:xfrm>
          <a:prstGeom prst="rect">
            <a:avLst/>
          </a:prstGeom>
          <a:noFill/>
        </p:spPr>
      </p:pic>
      <p:pic>
        <p:nvPicPr>
          <p:cNvPr id="1034" name="Picture 10" descr="http://www.tri-n-runlafayette.com/Portals/9/newbalance_log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057400" cy="1148861"/>
          </a:xfrm>
          <a:prstGeom prst="rect">
            <a:avLst/>
          </a:prstGeom>
          <a:noFill/>
        </p:spPr>
      </p:pic>
      <p:pic>
        <p:nvPicPr>
          <p:cNvPr id="1036" name="Picture 12" descr="http://www.seeklogo.com/images/U/Under_Armour-logo-C7275A1BD7-seeklogo.com.gif"/>
          <p:cNvPicPr>
            <a:picLocks noChangeAspect="1" noChangeArrowheads="1"/>
          </p:cNvPicPr>
          <p:nvPr/>
        </p:nvPicPr>
        <p:blipFill>
          <a:blip r:embed="rId7" cstate="print"/>
          <a:srcRect t="17391" b="17391"/>
          <a:stretch>
            <a:fillRect/>
          </a:stretch>
        </p:blipFill>
        <p:spPr bwMode="auto">
          <a:xfrm>
            <a:off x="7086600" y="4953000"/>
            <a:ext cx="17526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763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Chi-Square Test for Goodness of Fit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>
          <a:xfrm>
            <a:off x="762000" y="2209800"/>
            <a:ext cx="4040188" cy="3941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u="sng" dirty="0" smtClean="0"/>
              <a:t>State</a:t>
            </a:r>
            <a:r>
              <a:rPr lang="en-US" sz="3600" dirty="0" smtClean="0"/>
              <a:t>			</a:t>
            </a:r>
            <a:endParaRPr lang="en-US" sz="3600" u="sng" dirty="0" smtClean="0"/>
          </a:p>
          <a:p>
            <a:pPr>
              <a:buNone/>
            </a:pPr>
            <a:r>
              <a:rPr lang="en-US" dirty="0" smtClean="0"/>
              <a:t>1. 2 Independent SRS		</a:t>
            </a:r>
          </a:p>
          <a:p>
            <a:pPr>
              <a:buNone/>
            </a:pPr>
            <a:r>
              <a:rPr lang="en-US" dirty="0" smtClean="0"/>
              <a:t>2. All exp. Counts ≥ 5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102225" y="2209800"/>
            <a:ext cx="4041775" cy="3941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u="sng" dirty="0" smtClean="0"/>
              <a:t>Check</a:t>
            </a:r>
            <a:endParaRPr lang="en-US" sz="3200" u="sng" dirty="0" smtClean="0"/>
          </a:p>
          <a:p>
            <a:pPr>
              <a:buNone/>
            </a:pPr>
            <a:r>
              <a:rPr lang="en-US" dirty="0" smtClean="0"/>
              <a:t>1. Assumed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2. Assumed</a:t>
            </a:r>
          </a:p>
        </p:txBody>
      </p:sp>
      <p:pic>
        <p:nvPicPr>
          <p:cNvPr id="29698" name="Picture 2" descr="http://www.time4sports.com/ncaa/images/ncaa-football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4495800"/>
            <a:ext cx="2009775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Hypothesis</a:t>
            </a:r>
          </a:p>
          <a:p>
            <a:pPr lvl="1"/>
            <a:r>
              <a:rPr lang="en-US" dirty="0" smtClean="0"/>
              <a:t>Ho: Sponsorship is evenly distributed between </a:t>
            </a:r>
            <a:r>
              <a:rPr lang="en-US" dirty="0" smtClean="0"/>
              <a:t>all</a:t>
            </a:r>
            <a:r>
              <a:rPr lang="en-US" dirty="0" smtClean="0"/>
              <a:t> </a:t>
            </a:r>
            <a:r>
              <a:rPr lang="en-US" dirty="0" smtClean="0"/>
              <a:t>	   </a:t>
            </a:r>
            <a:r>
              <a:rPr lang="en-US" dirty="0" smtClean="0"/>
              <a:t>schools</a:t>
            </a:r>
            <a:endParaRPr lang="en-US" dirty="0" smtClean="0"/>
          </a:p>
          <a:p>
            <a:pPr lvl="1"/>
            <a:r>
              <a:rPr lang="en-US" dirty="0" smtClean="0"/>
              <a:t>Ha: Sponsorship is not evenly distributed between   	  </a:t>
            </a:r>
            <a:r>
              <a:rPr lang="en-US" dirty="0" smtClean="0"/>
              <a:t> all schools</a:t>
            </a:r>
            <a:endParaRPr lang="en-US" dirty="0" smtClean="0"/>
          </a:p>
          <a:p>
            <a:r>
              <a:rPr lang="en-US" dirty="0" smtClean="0"/>
              <a:t>Test Statistic</a:t>
            </a:r>
          </a:p>
          <a:p>
            <a:pPr lvl="1"/>
            <a:r>
              <a:rPr lang="en-US" dirty="0" smtClean="0">
                <a:sym typeface="Symbol"/>
              </a:rPr>
              <a:t>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=(obs.-exp.)</a:t>
            </a:r>
            <a:r>
              <a:rPr lang="en-US" baseline="30000" dirty="0" smtClean="0">
                <a:sym typeface="Symbol"/>
              </a:rPr>
              <a:t>2          </a:t>
            </a:r>
            <a:r>
              <a:rPr lang="en-US" dirty="0" smtClean="0">
                <a:sym typeface="Symbol"/>
              </a:rPr>
              <a:t>(37-12)</a:t>
            </a:r>
            <a:r>
              <a:rPr lang="en-US" baseline="30000" dirty="0" smtClean="0">
                <a:sym typeface="Symbol"/>
              </a:rPr>
              <a:t>2          </a:t>
            </a:r>
            <a:r>
              <a:rPr lang="en-US" dirty="0" smtClean="0">
                <a:sym typeface="Symbol"/>
              </a:rPr>
              <a:t>(14-12)</a:t>
            </a:r>
            <a:r>
              <a:rPr lang="en-US" baseline="30000" dirty="0" smtClean="0">
                <a:sym typeface="Symbol"/>
              </a:rPr>
              <a:t>2</a:t>
            </a:r>
          </a:p>
          <a:p>
            <a:pPr lvl="6">
              <a:buNone/>
            </a:pPr>
            <a:r>
              <a:rPr lang="en-US" sz="2300" dirty="0" smtClean="0">
                <a:sym typeface="Symbol"/>
              </a:rPr>
              <a:t>  exp.                  12                12</a:t>
            </a:r>
          </a:p>
          <a:p>
            <a:pPr lvl="2"/>
            <a:r>
              <a:rPr lang="en-US" dirty="0" smtClean="0">
                <a:sym typeface="Symbol"/>
              </a:rPr>
              <a:t>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=73.1666667</a:t>
            </a:r>
          </a:p>
          <a:p>
            <a:r>
              <a:rPr lang="en-US" dirty="0" smtClean="0">
                <a:sym typeface="Symbol"/>
              </a:rPr>
              <a:t>P-Value</a:t>
            </a:r>
          </a:p>
          <a:p>
            <a:pPr lvl="1"/>
            <a:r>
              <a:rPr lang="en-US" dirty="0" smtClean="0">
                <a:sym typeface="Symbol"/>
              </a:rPr>
              <a:t>P(</a:t>
            </a:r>
            <a:r>
              <a:rPr lang="en-US" baseline="30000" dirty="0" smtClean="0">
                <a:sym typeface="Symbol"/>
              </a:rPr>
              <a:t>2 </a:t>
            </a:r>
            <a:r>
              <a:rPr lang="en-US" dirty="0" smtClean="0">
                <a:sym typeface="Symbol"/>
              </a:rPr>
              <a:t>&gt;73.16667╽df=4)=4.864 x 10</a:t>
            </a:r>
            <a:r>
              <a:rPr lang="en-US" baseline="30000" dirty="0" smtClean="0">
                <a:sym typeface="Symbol"/>
              </a:rPr>
              <a:t>-15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Chi-Square </a:t>
            </a:r>
            <a:r>
              <a:rPr lang="en-US" dirty="0" smtClean="0"/>
              <a:t>test for Goodness of Fit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676400" y="4343400"/>
            <a:ext cx="1828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57600" y="4191000"/>
            <a:ext cx="381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/>
              <a:t>=</a:t>
            </a:r>
            <a:endParaRPr lang="en-US" sz="23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191000" y="42672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486400" y="4114800"/>
            <a:ext cx="381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/>
              <a:t>+</a:t>
            </a:r>
            <a:endParaRPr lang="en-US" sz="23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6019800" y="42672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39000" y="4114800"/>
            <a:ext cx="381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/>
              <a:t>+</a:t>
            </a:r>
            <a:endParaRPr lang="en-US" sz="2300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00" y="4114800"/>
            <a:ext cx="9144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/>
              <a:t>....</a:t>
            </a:r>
            <a:endParaRPr 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algn="ctr"/>
            <a:r>
              <a:rPr lang="en-US" dirty="0" smtClean="0"/>
              <a:t>We reject Ho because P-Value &lt; </a:t>
            </a:r>
            <a:r>
              <a:rPr lang="el-GR" dirty="0" smtClean="0"/>
              <a:t>α</a:t>
            </a:r>
            <a:r>
              <a:rPr lang="en-US" dirty="0" smtClean="0"/>
              <a:t>=0.05</a:t>
            </a:r>
          </a:p>
          <a:p>
            <a:pPr algn="ctr"/>
            <a:r>
              <a:rPr lang="en-US" dirty="0" smtClean="0"/>
              <a:t>We </a:t>
            </a:r>
            <a:r>
              <a:rPr lang="en-US" dirty="0" smtClean="0"/>
              <a:t>have sufficient evidence that sponsorship is not evenly distributed between </a:t>
            </a:r>
            <a:r>
              <a:rPr lang="en-US" dirty="0" smtClean="0"/>
              <a:t>all schools</a:t>
            </a:r>
          </a:p>
          <a:p>
            <a:pPr algn="ctr"/>
            <a:r>
              <a:rPr lang="en-US" dirty="0" smtClean="0"/>
              <a:t>This means that some companies sponsor more schools than others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4" name="Picture 4" descr="http://farm4.static.flickr.com/3098/3127204573_0c71e2a8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657600"/>
            <a:ext cx="4762500" cy="2962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2-Sample T-Test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981200"/>
            <a:ext cx="4040188" cy="3941763"/>
          </a:xfrm>
        </p:spPr>
        <p:txBody>
          <a:bodyPr/>
          <a:lstStyle/>
          <a:p>
            <a:pPr marL="566928" indent="-457200">
              <a:buNone/>
            </a:pPr>
            <a:r>
              <a:rPr lang="en-US" sz="3200" b="1" dirty="0" smtClean="0"/>
              <a:t>         </a:t>
            </a:r>
            <a:r>
              <a:rPr lang="en-US" sz="3200" b="1" u="sng" dirty="0" smtClean="0"/>
              <a:t>State</a:t>
            </a:r>
          </a:p>
          <a:p>
            <a:pPr marL="566928" indent="-457200">
              <a:buNone/>
            </a:pPr>
            <a:endParaRPr lang="en-US" dirty="0" smtClean="0"/>
          </a:p>
          <a:p>
            <a:pPr marL="566928" indent="-457200">
              <a:buNone/>
            </a:pPr>
            <a:r>
              <a:rPr lang="en-US" dirty="0" smtClean="0"/>
              <a:t>   1. 2 Independent SRS</a:t>
            </a:r>
          </a:p>
          <a:p>
            <a:pPr marL="566928" indent="-457200">
              <a:buNone/>
            </a:pPr>
            <a:endParaRPr lang="en-US" dirty="0" smtClean="0"/>
          </a:p>
          <a:p>
            <a:pPr marL="566928" indent="-457200">
              <a:buNone/>
            </a:pPr>
            <a:r>
              <a:rPr lang="en-US" dirty="0" smtClean="0"/>
              <a:t>    2. 2 Normal Pops</a:t>
            </a:r>
          </a:p>
          <a:p>
            <a:pPr marL="566928" indent="-457200">
              <a:buNone/>
            </a:pPr>
            <a:r>
              <a:rPr lang="en-US" dirty="0" smtClean="0"/>
              <a:t>		     or</a:t>
            </a:r>
          </a:p>
          <a:p>
            <a:pPr marL="566928" indent="-457200">
              <a:buNone/>
            </a:pPr>
            <a:r>
              <a:rPr lang="en-US" dirty="0" smtClean="0"/>
              <a:t>        n</a:t>
            </a:r>
            <a:r>
              <a:rPr lang="en-US" baseline="-25000" dirty="0" smtClean="0"/>
              <a:t>1</a:t>
            </a:r>
          </a:p>
          <a:p>
            <a:pPr marL="566928" indent="-457200">
              <a:buNone/>
            </a:pPr>
            <a:r>
              <a:rPr lang="en-US" dirty="0" smtClean="0"/>
              <a:t>        n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8200" y="1752600"/>
            <a:ext cx="4041775" cy="3941763"/>
          </a:xfrm>
        </p:spPr>
        <p:txBody>
          <a:bodyPr/>
          <a:lstStyle/>
          <a:p>
            <a:pPr algn="ctr">
              <a:buNone/>
            </a:pPr>
            <a:r>
              <a:rPr lang="en-US" sz="3200" b="1" u="sng" dirty="0" smtClean="0"/>
              <a:t>Check</a:t>
            </a:r>
          </a:p>
          <a:p>
            <a:pPr>
              <a:buNone/>
            </a:pPr>
            <a:endParaRPr lang="en-US" dirty="0" smtClean="0"/>
          </a:p>
          <a:p>
            <a:pPr marL="566928" indent="-457200">
              <a:buNone/>
            </a:pPr>
            <a:r>
              <a:rPr lang="en-US" dirty="0" smtClean="0"/>
              <a:t>          1. Assumed</a:t>
            </a:r>
          </a:p>
          <a:p>
            <a:pPr marL="566928" indent="-457200">
              <a:buNone/>
            </a:pPr>
            <a:endParaRPr lang="en-US" dirty="0" smtClean="0"/>
          </a:p>
          <a:p>
            <a:pPr marL="566928" indent="-457200">
              <a:buNone/>
            </a:pPr>
            <a:endParaRPr lang="en-US" dirty="0" smtClean="0"/>
          </a:p>
          <a:p>
            <a:pPr marL="566928" indent="-457200">
              <a:buNone/>
            </a:pPr>
            <a:r>
              <a:rPr lang="en-US" dirty="0" smtClean="0"/>
              <a:t>          2. Assumed</a:t>
            </a:r>
          </a:p>
          <a:p>
            <a:pPr marL="566928" indent="-457200">
              <a:buNone/>
            </a:pPr>
            <a:endParaRPr lang="en-US" dirty="0" smtClean="0"/>
          </a:p>
          <a:p>
            <a:pPr marL="566928" indent="-457200">
              <a:buAutoNum type="arabicPeriod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52600" y="48006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≥ 30</a:t>
            </a:r>
            <a:endParaRPr lang="en-US" sz="2400" dirty="0"/>
          </a:p>
        </p:txBody>
      </p:sp>
      <p:pic>
        <p:nvPicPr>
          <p:cNvPr id="6146" name="Picture 2" descr="http://business.nmsu.edu/~dboje/images/TigerNi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343400"/>
            <a:ext cx="2760593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>
            <a:normAutofit/>
          </a:bodyPr>
          <a:lstStyle/>
          <a:p>
            <a:r>
              <a:rPr lang="en-US" dirty="0" smtClean="0"/>
              <a:t>Hypothesis</a:t>
            </a:r>
          </a:p>
          <a:p>
            <a:pPr lvl="1"/>
            <a:r>
              <a:rPr lang="en-US" dirty="0" smtClean="0"/>
              <a:t>Ho: </a:t>
            </a:r>
            <a:r>
              <a:rPr lang="el-GR" dirty="0" smtClean="0"/>
              <a:t>μ</a:t>
            </a:r>
            <a:r>
              <a:rPr lang="en-US" baseline="-25000" dirty="0" smtClean="0"/>
              <a:t>Nike </a:t>
            </a:r>
            <a:r>
              <a:rPr lang="en-US" dirty="0" smtClean="0"/>
              <a:t>= </a:t>
            </a:r>
            <a:r>
              <a:rPr lang="el-GR" dirty="0" smtClean="0"/>
              <a:t>μ</a:t>
            </a:r>
            <a:r>
              <a:rPr lang="en-US" baseline="-25000" dirty="0" smtClean="0"/>
              <a:t>Adidas    </a:t>
            </a:r>
            <a:r>
              <a:rPr lang="en-US" dirty="0" smtClean="0"/>
              <a:t>(Avg. Ranking)</a:t>
            </a:r>
          </a:p>
          <a:p>
            <a:pPr lvl="1"/>
            <a:r>
              <a:rPr lang="en-US" dirty="0" smtClean="0"/>
              <a:t>Ha: </a:t>
            </a:r>
            <a:r>
              <a:rPr lang="el-GR" dirty="0" smtClean="0"/>
              <a:t>μ</a:t>
            </a:r>
            <a:r>
              <a:rPr lang="en-US" baseline="-25000" dirty="0" smtClean="0"/>
              <a:t>Nike </a:t>
            </a:r>
            <a:r>
              <a:rPr lang="en-US" dirty="0" smtClean="0"/>
              <a:t>&gt; </a:t>
            </a:r>
            <a:r>
              <a:rPr lang="el-GR" dirty="0" smtClean="0"/>
              <a:t>μ</a:t>
            </a:r>
            <a:r>
              <a:rPr lang="en-US" baseline="-25000" dirty="0" smtClean="0"/>
              <a:t>Adidas </a:t>
            </a:r>
          </a:p>
          <a:p>
            <a:r>
              <a:rPr lang="en-US" dirty="0" smtClean="0"/>
              <a:t>Test Statistic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P-Value</a:t>
            </a:r>
          </a:p>
          <a:p>
            <a:pPr lvl="1"/>
            <a:r>
              <a:rPr lang="en-US" dirty="0" smtClean="0"/>
              <a:t>P(t&gt; -2.07┃df=22.61 )=0.9749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2-Sample T-Test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295400" y="3276600"/>
          <a:ext cx="2667000" cy="1749425"/>
        </p:xfrm>
        <a:graphic>
          <a:graphicData uri="http://schemas.openxmlformats.org/presentationml/2006/ole">
            <p:oleObj spid="_x0000_s1027" name="Equation" r:id="rId3" imgW="914400" imgH="7236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62400" y="3733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= -2.07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4525963"/>
          </a:xfrm>
        </p:spPr>
        <p:txBody>
          <a:bodyPr/>
          <a:lstStyle/>
          <a:p>
            <a:r>
              <a:rPr lang="en-US" dirty="0" smtClean="0"/>
              <a:t>We fail to reject Ho because P-Value &gt; </a:t>
            </a:r>
            <a:r>
              <a:rPr lang="el-GR" dirty="0" smtClean="0"/>
              <a:t>α</a:t>
            </a:r>
            <a:r>
              <a:rPr lang="en-US" dirty="0" smtClean="0"/>
              <a:t>=0.05</a:t>
            </a:r>
          </a:p>
          <a:p>
            <a:endParaRPr lang="en-US" dirty="0" smtClean="0"/>
          </a:p>
          <a:p>
            <a:r>
              <a:rPr lang="en-US" dirty="0" smtClean="0"/>
              <a:t>We have sufficient evidence that the mean of Nike schools’ ranking in the Directors cup is equal to the mean of Adidas schools’ rankings.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9218" name="Picture 2" descr="http://danpankraz.files.wordpress.com/2009/08/nike_swoo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648200"/>
            <a:ext cx="2667000" cy="1289973"/>
          </a:xfrm>
          <a:prstGeom prst="rect">
            <a:avLst/>
          </a:prstGeom>
          <a:noFill/>
        </p:spPr>
      </p:pic>
      <p:pic>
        <p:nvPicPr>
          <p:cNvPr id="9220" name="Picture 4" descr="http://nypnapfa.files.wordpress.com/2009/11/adid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267200"/>
            <a:ext cx="2308466" cy="155898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33800" y="4419600"/>
            <a:ext cx="144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=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2-Sample T-Interval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1828800" y="1524000"/>
          <a:ext cx="5334000" cy="1679839"/>
        </p:xfrm>
        <a:graphic>
          <a:graphicData uri="http://schemas.openxmlformats.org/presentationml/2006/ole">
            <p:oleObj spid="_x0000_s2050" name="Equation" r:id="rId3" imgW="1612800" imgH="50796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09800" y="3962400"/>
            <a:ext cx="441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(.0047, 104.2)</a:t>
            </a:r>
          </a:p>
          <a:p>
            <a:pPr algn="ctr"/>
            <a:r>
              <a:rPr lang="en-US" sz="4000" dirty="0" smtClean="0"/>
              <a:t>95% Confidence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We are 95% confident that the difference between the mean of Nike schools’ Directors cup Rankings and Adidas schools’ rankings is between 0.004 and 104.2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35842" name="Picture 2" descr="http://eylanbekov.com/main/news/archive/United%20States%20Sports%20Academy%20News%20and%20Events_files/directors-cu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200400"/>
            <a:ext cx="2743200" cy="3516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>
          <a:xfrm>
            <a:off x="685800" y="1447800"/>
            <a:ext cx="4040188" cy="3941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u="sng" dirty="0" smtClean="0"/>
              <a:t>State</a:t>
            </a:r>
            <a:r>
              <a:rPr lang="en-US" sz="3600" dirty="0" smtClean="0"/>
              <a:t>			</a:t>
            </a:r>
            <a:endParaRPr lang="en-US" sz="3600" u="sng" dirty="0" smtClean="0"/>
          </a:p>
          <a:p>
            <a:pPr>
              <a:buNone/>
            </a:pPr>
            <a:r>
              <a:rPr lang="en-US" dirty="0" smtClean="0"/>
              <a:t>1. 2 Independent SRS		</a:t>
            </a:r>
          </a:p>
          <a:p>
            <a:pPr>
              <a:buNone/>
            </a:pPr>
            <a:r>
              <a:rPr lang="en-US" dirty="0" smtClean="0"/>
              <a:t>2. All exp. Counts ≥ 5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102225" y="1447800"/>
            <a:ext cx="4041775" cy="3941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u="sng" dirty="0" smtClean="0"/>
              <a:t>Check</a:t>
            </a:r>
            <a:endParaRPr lang="en-US" sz="3200" u="sng" dirty="0" smtClean="0"/>
          </a:p>
          <a:p>
            <a:pPr>
              <a:buNone/>
            </a:pPr>
            <a:r>
              <a:rPr lang="en-US" dirty="0" smtClean="0"/>
              <a:t>1. Assumed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2. Assumed</a:t>
            </a:r>
          </a:p>
        </p:txBody>
      </p:sp>
      <p:pic>
        <p:nvPicPr>
          <p:cNvPr id="4098" name="Picture 2" descr="http://thinkoutsidetheboxtoday.com/wp-content/uploads/2009/08/funny-nike-sign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505200"/>
            <a:ext cx="3135579" cy="311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0" descr="http://209.63.75.215/multimedia/ssp_images/NCAA_Lacrosse_logo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090837" cy="6858000"/>
          </a:xfrm>
          <a:prstGeom prst="rect">
            <a:avLst/>
          </a:prstGeom>
          <a:noFill/>
        </p:spPr>
      </p:pic>
      <p:pic>
        <p:nvPicPr>
          <p:cNvPr id="35854" name="Picture 14" descr="http://athletics.williams.edu/NCAA-Logo_cropped.jp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3352800" y="2209800"/>
            <a:ext cx="4038600" cy="2763253"/>
          </a:xfrm>
          <a:prstGeom prst="rect">
            <a:avLst/>
          </a:prstGeom>
          <a:noFill/>
        </p:spPr>
      </p:pic>
      <p:pic>
        <p:nvPicPr>
          <p:cNvPr id="35852" name="Picture 12" descr="http://www.itatennis.com/Assets/ita_assets/img/Logos/NCAA_Tennis_Logo.jpg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3810000" y="0"/>
            <a:ext cx="3352800" cy="2235200"/>
          </a:xfrm>
          <a:prstGeom prst="rect">
            <a:avLst/>
          </a:prstGeom>
          <a:noFill/>
        </p:spPr>
      </p:pic>
      <p:pic>
        <p:nvPicPr>
          <p:cNvPr id="35850" name="Picture 10" descr="http://209.63.75.215/multimedia/ssp_images/NCAA_Lacrosse_logo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3990975"/>
            <a:ext cx="3800475" cy="2867025"/>
          </a:xfrm>
          <a:prstGeom prst="rect">
            <a:avLst/>
          </a:prstGeom>
          <a:noFill/>
        </p:spPr>
      </p:pic>
      <p:pic>
        <p:nvPicPr>
          <p:cNvPr id="35848" name="Picture 8" descr="http://events.mtsac.edu/picts/ncaalogo.jpg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3810000" cy="28575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Chi-Square Test for Association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7800"/>
            <a:ext cx="4040188" cy="3941763"/>
          </a:xfrm>
        </p:spPr>
        <p:txBody>
          <a:bodyPr/>
          <a:lstStyle/>
          <a:p>
            <a:pPr marL="566928" indent="-457200">
              <a:buNone/>
            </a:pPr>
            <a:endParaRPr lang="en-US" dirty="0" smtClean="0"/>
          </a:p>
          <a:p>
            <a:pPr marL="566928" indent="-457200">
              <a:buNone/>
            </a:pPr>
            <a:endParaRPr lang="en-US" dirty="0" smtClean="0"/>
          </a:p>
          <a:p>
            <a:pPr marL="566928" indent="-457200">
              <a:buNone/>
            </a:pPr>
            <a:r>
              <a:rPr lang="en-US" dirty="0" smtClean="0"/>
              <a:t>1</a:t>
            </a:r>
            <a:r>
              <a:rPr lang="en-US" dirty="0" smtClean="0"/>
              <a:t>. 2 Independent SRS</a:t>
            </a:r>
          </a:p>
          <a:p>
            <a:pPr marL="566928" indent="-457200">
              <a:buNone/>
            </a:pPr>
            <a:endParaRPr lang="en-US" dirty="0" smtClean="0"/>
          </a:p>
          <a:p>
            <a:pPr marL="566928" indent="-457200">
              <a:buNone/>
            </a:pPr>
            <a:endParaRPr lang="en-US" dirty="0" smtClean="0"/>
          </a:p>
          <a:p>
            <a:pPr marL="566928" indent="-457200">
              <a:buNone/>
            </a:pPr>
            <a:r>
              <a:rPr lang="en-US" dirty="0" smtClean="0"/>
              <a:t>2. 2 Normal Pops</a:t>
            </a:r>
          </a:p>
          <a:p>
            <a:pPr marL="566928" indent="-457200">
              <a:buNone/>
            </a:pPr>
            <a:r>
              <a:rPr lang="en-US" dirty="0" smtClean="0"/>
              <a:t>		   or</a:t>
            </a:r>
          </a:p>
          <a:p>
            <a:pPr marL="566928" indent="-457200">
              <a:buNone/>
            </a:pPr>
            <a:r>
              <a:rPr lang="en-US" dirty="0" smtClean="0"/>
              <a:t>    n</a:t>
            </a:r>
            <a:r>
              <a:rPr lang="en-US" baseline="-25000" dirty="0" smtClean="0"/>
              <a:t>1</a:t>
            </a:r>
          </a:p>
          <a:p>
            <a:pPr marL="566928" indent="-457200">
              <a:buNone/>
            </a:pPr>
            <a:r>
              <a:rPr lang="en-US" dirty="0" smtClean="0"/>
              <a:t>    n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8200" y="1905000"/>
            <a:ext cx="4041775" cy="3941763"/>
          </a:xfrm>
        </p:spPr>
        <p:txBody>
          <a:bodyPr/>
          <a:lstStyle/>
          <a:p>
            <a:pPr marL="566928" indent="-457200">
              <a:buNone/>
            </a:pPr>
            <a:endParaRPr lang="en-US" dirty="0" smtClean="0"/>
          </a:p>
          <a:p>
            <a:pPr marL="566928" indent="-457200">
              <a:buNone/>
            </a:pPr>
            <a:r>
              <a:rPr lang="en-US" dirty="0" smtClean="0"/>
              <a:t>1</a:t>
            </a:r>
            <a:r>
              <a:rPr lang="en-US" dirty="0" smtClean="0"/>
              <a:t>. Assumed</a:t>
            </a:r>
          </a:p>
          <a:p>
            <a:pPr marL="566928" indent="-457200">
              <a:buAutoNum type="arabicPeriod"/>
            </a:pPr>
            <a:endParaRPr lang="en-US" dirty="0" smtClean="0"/>
          </a:p>
          <a:p>
            <a:pPr marL="566928" indent="-457200">
              <a:buAutoNum type="arabicPeriod"/>
            </a:pPr>
            <a:endParaRPr lang="en-US" dirty="0" smtClean="0"/>
          </a:p>
          <a:p>
            <a:pPr marL="566928" indent="-457200">
              <a:buNone/>
            </a:pPr>
            <a:r>
              <a:rPr lang="en-US" dirty="0" smtClean="0"/>
              <a:t>2. Assumed</a:t>
            </a:r>
          </a:p>
          <a:p>
            <a:pPr marL="566928" indent="-457200">
              <a:buNone/>
            </a:pPr>
            <a:endParaRPr lang="en-US" dirty="0" smtClean="0"/>
          </a:p>
          <a:p>
            <a:pPr marL="566928" indent="-457200">
              <a:buAutoNum type="arabicPeriod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0" y="45720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≥ 30</a:t>
            </a:r>
            <a:endParaRPr lang="en-US" sz="2400" dirty="0"/>
          </a:p>
        </p:txBody>
      </p:sp>
      <p:pic>
        <p:nvPicPr>
          <p:cNvPr id="35856" name="Picture 16" descr="http://www.gomonks.com/sports/mbkb/2008-09/photos/NCAA-Logo-012-1-.jpg"/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3810000" y="4876800"/>
            <a:ext cx="3048000" cy="2286000"/>
          </a:xfrm>
          <a:prstGeom prst="rect">
            <a:avLst/>
          </a:prstGeom>
          <a:noFill/>
        </p:spPr>
      </p:pic>
      <p:pic>
        <p:nvPicPr>
          <p:cNvPr id="35858" name="Picture 18" descr="http://www.saintssports.com/sports/sball/2008-09/2009_ncaa_regional/blue_2009_ncaa_champs_logo.jpg"/>
          <p:cNvPicPr>
            <a:picLocks noChangeAspect="1" noChangeArrowheads="1"/>
          </p:cNvPicPr>
          <p:nvPr/>
        </p:nvPicPr>
        <p:blipFill>
          <a:blip r:embed="rId7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6858000" y="4381500"/>
            <a:ext cx="1981200" cy="2476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wanted to determine whether or not the sponsorship of a Division 1 College has anything to do with their success rate in athletics</a:t>
            </a:r>
          </a:p>
          <a:p>
            <a:pPr lvl="1"/>
            <a:r>
              <a:rPr lang="en-US" dirty="0" smtClean="0"/>
              <a:t>We measured success rates by taking into consideration the standings of the 2008-2009 NACDA Director’s Cup</a:t>
            </a:r>
          </a:p>
          <a:p>
            <a:r>
              <a:rPr lang="en-US" dirty="0" smtClean="0"/>
              <a:t>We created a numbered list of 347 Division 1 Universities and randomly generated numbers on our calculator to select our sample of 60 schools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Description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</a:p>
          <a:p>
            <a:pPr lvl="1"/>
            <a:r>
              <a:rPr lang="en-US" dirty="0" smtClean="0"/>
              <a:t>Ho: There is no association between sponsor and 	   conference</a:t>
            </a:r>
          </a:p>
          <a:p>
            <a:pPr lvl="1"/>
            <a:r>
              <a:rPr lang="en-US" dirty="0" smtClean="0"/>
              <a:t>Ha: There is an association between sponsor and  	   conference</a:t>
            </a:r>
          </a:p>
          <a:p>
            <a:r>
              <a:rPr lang="en-US" dirty="0" smtClean="0"/>
              <a:t>Test Statistic</a:t>
            </a:r>
          </a:p>
          <a:p>
            <a:pPr lvl="2"/>
            <a:endParaRPr lang="en-US" dirty="0" smtClean="0">
              <a:sym typeface="Symbol"/>
            </a:endParaRPr>
          </a:p>
          <a:p>
            <a:pPr lvl="2"/>
            <a:endParaRPr lang="en-US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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=11,656.8</a:t>
            </a:r>
          </a:p>
          <a:p>
            <a:r>
              <a:rPr lang="en-US" dirty="0" smtClean="0">
                <a:sym typeface="Symbol"/>
              </a:rPr>
              <a:t>P-Value</a:t>
            </a:r>
          </a:p>
          <a:p>
            <a:pPr lvl="1"/>
            <a:r>
              <a:rPr lang="en-US" dirty="0" smtClean="0">
                <a:sym typeface="Symbol"/>
              </a:rPr>
              <a:t>P(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&gt;11,656.8┃df=104)=0</a:t>
            </a:r>
          </a:p>
          <a:p>
            <a:pPr lvl="1"/>
            <a:endParaRPr lang="en-US" dirty="0" smtClean="0">
              <a:sym typeface="Symbol"/>
            </a:endParaRP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 Square </a:t>
            </a:r>
            <a:r>
              <a:rPr lang="en-US" dirty="0" smtClean="0"/>
              <a:t>Test for Association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219200" y="3886200"/>
          <a:ext cx="6466114" cy="762000"/>
        </p:xfrm>
        <a:graphic>
          <a:graphicData uri="http://schemas.openxmlformats.org/presentationml/2006/ole">
            <p:oleObj spid="_x0000_s3074" name="Equation" r:id="rId3" imgW="377172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372600" cy="1066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 descr="http://www.onlycoolwallpapers.com/wp-content/uploads/2009/01/nike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9753600" cy="731520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We reject Ho because P-Value &lt; </a:t>
            </a:r>
            <a:r>
              <a:rPr lang="el-GR" dirty="0" smtClean="0">
                <a:solidFill>
                  <a:schemeClr val="bg1"/>
                </a:solidFill>
              </a:rPr>
              <a:t>α</a:t>
            </a:r>
            <a:r>
              <a:rPr lang="en-US" dirty="0" smtClean="0">
                <a:solidFill>
                  <a:schemeClr val="bg1"/>
                </a:solidFill>
              </a:rPr>
              <a:t>=0.05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bg1"/>
                </a:solidFill>
              </a:rPr>
              <a:t>We have sufficient evidence that there is no association between sponsor and conference.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Conclusion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randomly generating our first list of schools, we found that some of the schools did not have a determined sponsor for every sport. This meant we had to eliminate these schools and re-select schools on the calculator.</a:t>
            </a:r>
          </a:p>
          <a:p>
            <a:r>
              <a:rPr lang="en-US" dirty="0" smtClean="0"/>
              <a:t>Some schools have the same ranking in the Directors cup due to ties.</a:t>
            </a:r>
          </a:p>
          <a:p>
            <a:pPr lvl="1"/>
            <a:r>
              <a:rPr lang="en-US" dirty="0" smtClean="0"/>
              <a:t>This could alter our data and make our results inaccurate.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Bias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en-US" dirty="0" smtClean="0"/>
              <a:t>This study can be applied to most of us because the majority of people in this class will be attending college next year. </a:t>
            </a:r>
          </a:p>
          <a:p>
            <a:r>
              <a:rPr lang="en-US" dirty="0" smtClean="0"/>
              <a:t>If you are going to play sports in college, the sponsor of your school will most likely not have an effect on how well your team performs.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thought that this project was very interesting to do overall.</a:t>
            </a:r>
          </a:p>
          <a:p>
            <a:r>
              <a:rPr lang="en-US" dirty="0" smtClean="0"/>
              <a:t>Our favorite part was gathering our list of colleges and finding their sponsors. </a:t>
            </a:r>
          </a:p>
          <a:p>
            <a:r>
              <a:rPr lang="en-US" dirty="0" smtClean="0"/>
              <a:t>We have concluded that the sponsor of a particular college does not indicate how well they will perform on the field. </a:t>
            </a:r>
          </a:p>
          <a:p>
            <a:r>
              <a:rPr lang="en-US" dirty="0" smtClean="0"/>
              <a:t>We thought at the beginning that Nike would have better results, however through our research we were proved wrong.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Opinions/Conclusions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6600" dirty="0" smtClean="0"/>
              <a:t>Thank you for watching &lt;3</a:t>
            </a:r>
            <a:endParaRPr lang="en-US" sz="6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2971800" cy="4525963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n-US" dirty="0" smtClean="0"/>
              <a:t>Alabama A&amp;M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Arkansas State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Army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Boise State University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Boston College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Central Michigan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Clemson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Colgate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Cornell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Dayton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Drake University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East Tennessee State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Eastern Kentucky University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Georgia State University 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Georgia Tech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Hampton University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Indiana State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Kansas State University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Liberty University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Louisiana State University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Colleges</a:t>
            </a:r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3200400" y="1447800"/>
            <a:ext cx="2971800" cy="4525963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sz="1300" dirty="0" smtClean="0"/>
              <a:t>Middle </a:t>
            </a:r>
            <a:r>
              <a:rPr lang="en-US" sz="1300" dirty="0" err="1" smtClean="0"/>
              <a:t>Tennesee</a:t>
            </a:r>
            <a:r>
              <a:rPr lang="en-US" sz="1300" dirty="0" smtClean="0"/>
              <a:t> State</a:t>
            </a:r>
          </a:p>
          <a:p>
            <a:pPr>
              <a:lnSpc>
                <a:spcPct val="150000"/>
              </a:lnSpc>
            </a:pPr>
            <a:r>
              <a:rPr lang="en-US" sz="1300" dirty="0" smtClean="0"/>
              <a:t>Mississippi Valley </a:t>
            </a:r>
            <a:r>
              <a:rPr lang="en-US" sz="1300" dirty="0"/>
              <a:t>State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Monmouth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Norfolk State University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Northern Illinois University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Notre Dame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Oklahoma State University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Oregon 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Rice University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Rider University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Sacred Heart University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Utah State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Stanford University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Stony Brook University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SUNY Buffalo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Syracuse University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Texas A&amp;M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Towson University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U.S. Naval Academy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UNC Chapel Hill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5715000" y="1447800"/>
            <a:ext cx="2971800" cy="4525963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sz="1300" dirty="0" smtClean="0"/>
              <a:t>UNC Wilmington</a:t>
            </a:r>
          </a:p>
          <a:p>
            <a:pPr>
              <a:lnSpc>
                <a:spcPct val="150000"/>
              </a:lnSpc>
            </a:pPr>
            <a:r>
              <a:rPr lang="en-US" sz="1300" dirty="0" smtClean="0"/>
              <a:t>University </a:t>
            </a:r>
            <a:r>
              <a:rPr lang="en-US" sz="1300" dirty="0"/>
              <a:t>of Alabama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University of California, Berkeley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University of Florida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University of Georgia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University of Iowa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University of Kansas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University of Mississippi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University of Missouri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University of Montana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University of New Mexico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University of Pennsylvania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University of Portland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University of South Carolina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University of South Florida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University of Wisconsin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University of Wyoming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University of Utah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Virginia Commonwealth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Washington State University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randomly selecting our list of schools, we then found the conference that each school was in, along with it’s sponsor</a:t>
            </a:r>
          </a:p>
          <a:p>
            <a:r>
              <a:rPr lang="en-US" dirty="0" smtClean="0"/>
              <a:t>We also found each school’s ranking in the 2008-2009 Director’s Cup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Description (cont.)</a:t>
            </a:r>
            <a:endParaRPr lang="en-US" dirty="0"/>
          </a:p>
        </p:txBody>
      </p:sp>
      <p:pic>
        <p:nvPicPr>
          <p:cNvPr id="8194" name="Picture 2" descr="http://www.collegiatewaterpolo.org/images/TeamLogos/LearfieldSportsDirectorsC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3667125"/>
            <a:ext cx="3095625" cy="3190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</a:t>
            </a:r>
            <a:r>
              <a:rPr lang="en-US" dirty="0" smtClean="0"/>
              <a:t>iven annually by the National Association of Collegiate Directors of Athletics to the colleges and universities with the most success in collegiate athletics</a:t>
            </a:r>
            <a:endParaRPr lang="en-US" dirty="0"/>
          </a:p>
          <a:p>
            <a:r>
              <a:rPr lang="en-US" dirty="0" smtClean="0"/>
              <a:t>Points are based on order of finish in various NCAA sponsored championships or, in the case of Division I Football, media-based polls</a:t>
            </a:r>
          </a:p>
          <a:p>
            <a:r>
              <a:rPr lang="en-US" dirty="0" smtClean="0"/>
              <a:t>Measures the overall athletic strength of a school taking into consideration </a:t>
            </a:r>
            <a:r>
              <a:rPr lang="en-US" i="1" dirty="0" smtClean="0"/>
              <a:t>all</a:t>
            </a:r>
            <a:r>
              <a:rPr lang="en-US" dirty="0" smtClean="0"/>
              <a:t> sports, men’s and women’s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Director’s Cup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403412">
                <a:tc>
                  <a:txBody>
                    <a:bodyPr/>
                    <a:lstStyle/>
                    <a:p>
                      <a:r>
                        <a:rPr lang="en-US" sz="1200" b="1" dirty="0"/>
                        <a:t>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1"/>
                        <a:t>First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Second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1"/>
                        <a:t>Third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1"/>
                        <a:t>Fourth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Fifth</a:t>
                      </a:r>
                    </a:p>
                  </a:txBody>
                  <a:tcPr anchor="ctr"/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en-US" sz="1200" b="0"/>
                        <a:t>1993–1994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North Carolina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Stanford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UCLA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Florida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Penn State</a:t>
                      </a:r>
                    </a:p>
                  </a:txBody>
                  <a:tcPr anchor="ctr"/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en-US" sz="1200" b="0"/>
                        <a:t>1994–1995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Stanford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North Carolina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UCLA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Arizona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Florida</a:t>
                      </a:r>
                    </a:p>
                  </a:txBody>
                  <a:tcPr anchor="ctr"/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en-US" sz="1200" b="0"/>
                        <a:t>1995–1996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Stanford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UCLA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Florida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Texas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Michigan</a:t>
                      </a:r>
                    </a:p>
                  </a:txBody>
                  <a:tcPr anchor="ctr"/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en-US" sz="1200" b="0"/>
                        <a:t>1996–1997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Stanford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North Carolina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UCLA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Nebraska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Florida</a:t>
                      </a:r>
                    </a:p>
                  </a:txBody>
                  <a:tcPr anchor="ctr"/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en-US" sz="1200" b="0"/>
                        <a:t>1997–1998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Stanford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en-US" sz="1200" b="0" dirty="0"/>
                        <a:t>(tie) North Carolina, Florida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UCLA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Michigan</a:t>
                      </a:r>
                    </a:p>
                  </a:txBody>
                  <a:tcPr anchor="ctr"/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en-US" sz="1200" b="0"/>
                        <a:t>1998–1999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Stanford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Georgia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Penn State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Florida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UCLA</a:t>
                      </a:r>
                    </a:p>
                  </a:txBody>
                  <a:tcPr anchor="ctr"/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en-US" sz="1200" b="0"/>
                        <a:t>1999–2000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Stanford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UCLA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Michigan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Penn State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North Carolina</a:t>
                      </a:r>
                    </a:p>
                  </a:txBody>
                  <a:tcPr anchor="ctr"/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en-US" sz="1200" b="0"/>
                        <a:t>2000–2001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Stanford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UCLA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Georgia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Michigan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Arizona</a:t>
                      </a:r>
                    </a:p>
                  </a:txBody>
                  <a:tcPr anchor="ctr"/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en-US" sz="1200" b="0"/>
                        <a:t>2001–2002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Stanford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Texas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Florida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North Carolina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UCLA</a:t>
                      </a:r>
                    </a:p>
                  </a:txBody>
                  <a:tcPr anchor="ctr"/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en-US" sz="1200" b="0"/>
                        <a:t>2002–2003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Stanford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Texas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Ohio State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Michigan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Penn State</a:t>
                      </a:r>
                    </a:p>
                  </a:txBody>
                  <a:tcPr anchor="ctr"/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en-US" sz="1200" b="0"/>
                        <a:t>2003–2004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Stanford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Michigan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UCLA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Ohio State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Georgia</a:t>
                      </a:r>
                    </a:p>
                  </a:txBody>
                  <a:tcPr anchor="ctr"/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en-US" sz="1200" b="0"/>
                        <a:t>2004–2005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Stanford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Texas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UCLA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Michigan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Duke</a:t>
                      </a:r>
                    </a:p>
                  </a:txBody>
                  <a:tcPr anchor="ctr"/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en-US" sz="1200" b="0"/>
                        <a:t>2005–2006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Stanford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UCLA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Texas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North Carolina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Florida</a:t>
                      </a:r>
                    </a:p>
                  </a:txBody>
                  <a:tcPr anchor="ctr"/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en-US" sz="1200" b="0"/>
                        <a:t>2006–2007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Stanford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UCLA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North Carolina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Michigan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USC</a:t>
                      </a:r>
                    </a:p>
                  </a:txBody>
                  <a:tcPr anchor="ctr"/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en-US" sz="1200" b="0"/>
                        <a:t>2007–2008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Stanford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UCLA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Michigan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Arizona State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Texas</a:t>
                      </a:r>
                    </a:p>
                  </a:txBody>
                  <a:tcPr anchor="ctr"/>
                </a:tc>
              </a:tr>
              <a:tr h="403412">
                <a:tc>
                  <a:txBody>
                    <a:bodyPr/>
                    <a:lstStyle/>
                    <a:p>
                      <a:r>
                        <a:rPr lang="en-US" sz="1200" b="0" dirty="0"/>
                        <a:t>2008–2009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Stanford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North Carolina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Florida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USC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Michigan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Number of Schools with Each Sponsor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-381000" y="1481138"/>
          <a:ext cx="9677400" cy="5376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8866" r="-1449" b="18428"/>
          <a:stretch>
            <a:fillRect/>
          </a:stretch>
        </p:blipFill>
        <p:spPr bwMode="auto">
          <a:xfrm>
            <a:off x="1981200" y="3644537"/>
            <a:ext cx="5486400" cy="321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9796" b="18367"/>
          <a:stretch>
            <a:fillRect/>
          </a:stretch>
        </p:blipFill>
        <p:spPr bwMode="auto">
          <a:xfrm>
            <a:off x="1981200" y="685800"/>
            <a:ext cx="5410200" cy="321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6477000" cy="8382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Box Plots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799" y="152400"/>
            <a:ext cx="195942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52768" y="3276600"/>
            <a:ext cx="1991232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941</Words>
  <Application>Microsoft Office PowerPoint</Application>
  <PresentationFormat>On-screen Show (4:3)</PresentationFormat>
  <Paragraphs>296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Concourse</vt:lpstr>
      <vt:lpstr>Equation</vt:lpstr>
      <vt:lpstr>Division 1 College Sponsors</vt:lpstr>
      <vt:lpstr>Study Description</vt:lpstr>
      <vt:lpstr>List of Colleges</vt:lpstr>
      <vt:lpstr>Study Description (cont.)</vt:lpstr>
      <vt:lpstr>Director’s Cup</vt:lpstr>
      <vt:lpstr>Slide 6</vt:lpstr>
      <vt:lpstr>Number of Schools with Each Sponsor</vt:lpstr>
      <vt:lpstr>Slide 8</vt:lpstr>
      <vt:lpstr>Box Plots</vt:lpstr>
      <vt:lpstr>Chi-Square Test for Goodness of Fit  Assumptions</vt:lpstr>
      <vt:lpstr>Chi-Square test for Goodness of Fit</vt:lpstr>
      <vt:lpstr>Conclusion</vt:lpstr>
      <vt:lpstr>2-Sample T-Test  Assumptions</vt:lpstr>
      <vt:lpstr>2-Sample T-Test</vt:lpstr>
      <vt:lpstr>Conclusion</vt:lpstr>
      <vt:lpstr>2-Sample T-Interval</vt:lpstr>
      <vt:lpstr>Conclusion</vt:lpstr>
      <vt:lpstr>Assumptions</vt:lpstr>
      <vt:lpstr>Chi-Square Test for Association  Assumptions</vt:lpstr>
      <vt:lpstr>Chi Square Test for Association</vt:lpstr>
      <vt:lpstr>Conclusion</vt:lpstr>
      <vt:lpstr>Sources of Bias</vt:lpstr>
      <vt:lpstr>Application</vt:lpstr>
      <vt:lpstr>Personal Opinions/Conclusions</vt:lpstr>
      <vt:lpstr>Slide 25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Division 1 College Sponsors</dc:title>
  <dc:creator> </dc:creator>
  <cp:lastModifiedBy> </cp:lastModifiedBy>
  <cp:revision>31</cp:revision>
  <dcterms:created xsi:type="dcterms:W3CDTF">2010-06-07T13:36:49Z</dcterms:created>
  <dcterms:modified xsi:type="dcterms:W3CDTF">2010-06-09T17:44:48Z</dcterms:modified>
</cp:coreProperties>
</file>